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62"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0D58822F-C15F-4D3C-AF9C-D58EB1FB359D}" type="datetimeFigureOut">
              <a:rPr lang="en-US" smtClean="0"/>
              <a:t>1/20/2014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B6A1B8F7-E305-4E28-9593-7F55C99BF821}"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8822F-C15F-4D3C-AF9C-D58EB1FB359D}"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1B8F7-E305-4E28-9593-7F55C99BF8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8822F-C15F-4D3C-AF9C-D58EB1FB359D}"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6A1B8F7-E305-4E28-9593-7F55C99BF8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8822F-C15F-4D3C-AF9C-D58EB1FB359D}"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1B8F7-E305-4E28-9593-7F55C99BF821}"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0D58822F-C15F-4D3C-AF9C-D58EB1FB359D}" type="datetimeFigureOut">
              <a:rPr lang="en-US" smtClean="0"/>
              <a:t>1/20/2014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B6A1B8F7-E305-4E28-9593-7F55C99BF821}"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58822F-C15F-4D3C-AF9C-D58EB1FB359D}"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1B8F7-E305-4E28-9593-7F55C99BF82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58822F-C15F-4D3C-AF9C-D58EB1FB359D}" type="datetimeFigureOut">
              <a:rPr lang="en-US" smtClean="0"/>
              <a:t>1/20/2014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A1B8F7-E305-4E28-9593-7F55C99BF821}"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D58822F-C15F-4D3C-AF9C-D58EB1FB359D}" type="datetimeFigureOut">
              <a:rPr lang="en-US" smtClean="0"/>
              <a:t>1/20/2014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1B8F7-E305-4E28-9593-7F55C99BF821}"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0D58822F-C15F-4D3C-AF9C-D58EB1FB359D}" type="datetimeFigureOut">
              <a:rPr lang="en-US" smtClean="0"/>
              <a:t>1/20/2014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A1B8F7-E305-4E28-9593-7F55C99BF8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8822F-C15F-4D3C-AF9C-D58EB1FB359D}"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B6A1B8F7-E305-4E28-9593-7F55C99BF821}"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8822F-C15F-4D3C-AF9C-D58EB1FB359D}"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1B8F7-E305-4E28-9593-7F55C99BF821}"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0D58822F-C15F-4D3C-AF9C-D58EB1FB359D}" type="datetimeFigureOut">
              <a:rPr lang="en-US" smtClean="0"/>
              <a:t>1/20/2014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B6A1B8F7-E305-4E28-9593-7F55C99BF8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228600"/>
            <a:ext cx="1981200" cy="6400800"/>
          </a:xfrm>
        </p:spPr>
        <p:txBody>
          <a:bodyPr>
            <a:noAutofit/>
          </a:bodyPr>
          <a:lstStyle/>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Abraham</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Lincoln</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______</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Andrew Johnson</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______</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Ulysses S. Grant</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______</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Rutherford Hayes</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______</a:t>
            </a:r>
            <a:endParaRPr lang="en-US" sz="2400" b="1" dirty="0">
              <a:solidFill>
                <a:schemeClr val="accent1">
                  <a:lumMod val="50000"/>
                </a:schemeClr>
              </a:solidFill>
              <a:latin typeface="Arabic Typesetting" pitchFamily="66" charset="-78"/>
              <a:cs typeface="Arabic Typesetting" pitchFamily="66" charset="-78"/>
            </a:endParaRP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Frederick Douglass</a:t>
            </a:r>
          </a:p>
          <a:p>
            <a:pPr marL="342900" indent="-342900">
              <a:buFont typeface="Arial" pitchFamily="34" charset="0"/>
              <a:buChar char="•"/>
            </a:pPr>
            <a:r>
              <a:rPr lang="en-US" sz="2400" b="1" dirty="0" smtClean="0">
                <a:solidFill>
                  <a:schemeClr val="accent1">
                    <a:lumMod val="50000"/>
                  </a:schemeClr>
                </a:solidFill>
                <a:latin typeface="Arabic Typesetting" pitchFamily="66" charset="-78"/>
                <a:cs typeface="Arabic Typesetting" pitchFamily="66" charset="-78"/>
              </a:rPr>
              <a:t>______</a:t>
            </a:r>
            <a:r>
              <a:rPr lang="en-US" sz="2400" b="1" dirty="0">
                <a:solidFill>
                  <a:schemeClr val="accent1">
                    <a:lumMod val="50000"/>
                  </a:schemeClr>
                </a:solidFill>
                <a:latin typeface="Arabic Typesetting" pitchFamily="66" charset="-78"/>
                <a:cs typeface="Arabic Typesetting" pitchFamily="66" charset="-78"/>
              </a:rPr>
              <a:t/>
            </a:r>
            <a:br>
              <a:rPr lang="en-US" sz="2400" b="1" dirty="0">
                <a:solidFill>
                  <a:schemeClr val="accent1">
                    <a:lumMod val="50000"/>
                  </a:schemeClr>
                </a:solidFill>
                <a:latin typeface="Arabic Typesetting" pitchFamily="66" charset="-78"/>
                <a:cs typeface="Arabic Typesetting" pitchFamily="66" charset="-78"/>
              </a:rPr>
            </a:br>
            <a:r>
              <a:rPr lang="en-US" sz="2400" b="1" dirty="0" smtClean="0">
                <a:solidFill>
                  <a:schemeClr val="accent1">
                    <a:lumMod val="50000"/>
                  </a:schemeClr>
                </a:solidFill>
                <a:latin typeface="Arabic Typesetting" pitchFamily="66" charset="-78"/>
                <a:cs typeface="Arabic Typesetting" pitchFamily="66" charset="-78"/>
              </a:rPr>
              <a:t>Robert E. Lee</a:t>
            </a:r>
            <a:endParaRPr lang="en-US" sz="2400" b="1" dirty="0">
              <a:solidFill>
                <a:schemeClr val="accent1">
                  <a:lumMod val="50000"/>
                </a:schemeClr>
              </a:solidFill>
              <a:latin typeface="Arabic Typesetting" pitchFamily="66" charset="-78"/>
              <a:cs typeface="Arabic Typesetting" pitchFamily="66" charset="-78"/>
            </a:endParaRPr>
          </a:p>
        </p:txBody>
      </p:sp>
      <p:sp>
        <p:nvSpPr>
          <p:cNvPr id="2" name="Title 1"/>
          <p:cNvSpPr>
            <a:spLocks noGrp="1"/>
          </p:cNvSpPr>
          <p:nvPr>
            <p:ph type="title"/>
          </p:nvPr>
        </p:nvSpPr>
        <p:spPr/>
        <p:txBody>
          <a:bodyPr/>
          <a:lstStyle/>
          <a:p>
            <a:pPr algn="l"/>
            <a:r>
              <a:rPr lang="en-US" sz="4800" dirty="0" smtClean="0">
                <a:latin typeface="Arabic Typesetting" pitchFamily="66" charset="-78"/>
                <a:cs typeface="Arabic Typesetting" pitchFamily="66" charset="-78"/>
              </a:rPr>
              <a:t>Presidents of the United States and other influential figures during the Reconstruction, </a:t>
            </a:r>
            <a:br>
              <a:rPr lang="en-US" sz="4800" dirty="0" smtClean="0">
                <a:latin typeface="Arabic Typesetting" pitchFamily="66" charset="-78"/>
                <a:cs typeface="Arabic Typesetting" pitchFamily="66" charset="-78"/>
              </a:rPr>
            </a:br>
            <a:r>
              <a:rPr lang="en-US" sz="4800" dirty="0" smtClean="0">
                <a:latin typeface="Arabic Typesetting" pitchFamily="66" charset="-78"/>
                <a:cs typeface="Arabic Typesetting" pitchFamily="66" charset="-78"/>
              </a:rPr>
              <a:t>1865 - 1877</a:t>
            </a:r>
            <a:endParaRPr lang="en-US" sz="48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241378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4267200" y="1600200"/>
            <a:ext cx="4419600" cy="4953000"/>
          </a:xfrm>
        </p:spPr>
        <p:txBody>
          <a:bodyPr>
            <a:normAutofit fontScale="77500" lnSpcReduction="20000"/>
          </a:bodyPr>
          <a:lstStyle/>
          <a:p>
            <a:pPr>
              <a:buFont typeface="Wingdings" pitchFamily="2" charset="2"/>
              <a:buChar char="v"/>
            </a:pPr>
            <a:r>
              <a:rPr lang="en-US" dirty="0" smtClean="0"/>
              <a:t> </a:t>
            </a:r>
            <a:r>
              <a:rPr lang="en-US" dirty="0" smtClean="0">
                <a:latin typeface="Arabic Typesetting" pitchFamily="66" charset="-78"/>
                <a:cs typeface="Arabic Typesetting" pitchFamily="66" charset="-78"/>
              </a:rPr>
              <a:t>He was assassinated by John Wilkes Booth on April 15, 1865 – just six days after Lee’s surrender to Ulysses S. Grant at Appomattox Court House, Virginia.</a:t>
            </a:r>
          </a:p>
          <a:p>
            <a:pPr>
              <a:buFont typeface="Wingdings" pitchFamily="2" charset="2"/>
              <a:buChar char="v"/>
            </a:pPr>
            <a:r>
              <a:rPr lang="en-US" dirty="0" smtClean="0">
                <a:latin typeface="Arabic Typesetting" pitchFamily="66" charset="-78"/>
                <a:cs typeface="Arabic Typesetting" pitchFamily="66" charset="-78"/>
              </a:rPr>
              <a:t>Lincoln’s “Ten Percent Plan” was the most lenient of all Reconstruction plans – he would have allowed Southerners to create their own state governments if 10% of the population swore loyalty to the Union and the state’s legislature approved the 13</a:t>
            </a:r>
            <a:r>
              <a:rPr lang="en-US" baseline="30000" dirty="0" smtClean="0">
                <a:latin typeface="Arabic Typesetting" pitchFamily="66" charset="-78"/>
                <a:cs typeface="Arabic Typesetting" pitchFamily="66" charset="-78"/>
              </a:rPr>
              <a:t>th</a:t>
            </a:r>
            <a:r>
              <a:rPr lang="en-US" dirty="0" smtClean="0">
                <a:latin typeface="Arabic Typesetting" pitchFamily="66" charset="-78"/>
                <a:cs typeface="Arabic Typesetting" pitchFamily="66" charset="-78"/>
              </a:rPr>
              <a:t> Amendment.</a:t>
            </a:r>
          </a:p>
          <a:p>
            <a:pPr>
              <a:buFont typeface="Wingdings" pitchFamily="2" charset="2"/>
              <a:buChar char="v"/>
            </a:pPr>
            <a:r>
              <a:rPr lang="en-US" dirty="0" smtClean="0">
                <a:latin typeface="Arabic Typesetting" pitchFamily="66" charset="-78"/>
                <a:cs typeface="Arabic Typesetting" pitchFamily="66" charset="-78"/>
              </a:rPr>
              <a:t>Lincoln’s death further embittered Northerners eager to punish the CSA.  Radical Republicans viewed Lincoln as a martyr and attempted fought even harder for African American equality and voting rights.  </a:t>
            </a:r>
            <a:endParaRPr lang="en-US" dirty="0">
              <a:latin typeface="Arabic Typesetting" pitchFamily="66" charset="-78"/>
              <a:cs typeface="Arabic Typesetting" pitchFamily="66" charset="-78"/>
            </a:endParaRPr>
          </a:p>
        </p:txBody>
      </p:sp>
      <p:sp>
        <p:nvSpPr>
          <p:cNvPr id="7" name="Title 6"/>
          <p:cNvSpPr>
            <a:spLocks noGrp="1"/>
          </p:cNvSpPr>
          <p:nvPr>
            <p:ph type="title"/>
          </p:nvPr>
        </p:nvSpPr>
        <p:spPr/>
        <p:txBody>
          <a:bodyPr/>
          <a:lstStyle/>
          <a:p>
            <a:r>
              <a:rPr lang="en-US" sz="4400" dirty="0" smtClean="0">
                <a:latin typeface="Arabic Typesetting" panose="03020402040406030203" pitchFamily="66" charset="-78"/>
                <a:cs typeface="Arabic Typesetting" panose="03020402040406030203" pitchFamily="66" charset="-78"/>
              </a:rPr>
              <a:t>President Abraham Lincoln</a:t>
            </a:r>
            <a:endParaRPr lang="en-US" sz="4400" dirty="0">
              <a:latin typeface="Arabic Typesetting" panose="03020402040406030203" pitchFamily="66" charset="-78"/>
              <a:cs typeface="Arabic Typesetting" panose="03020402040406030203" pitchFamily="66" charset="-78"/>
            </a:endParaRPr>
          </a:p>
        </p:txBody>
      </p:sp>
      <p:pic>
        <p:nvPicPr>
          <p:cNvPr id="12" name="Content Placeholder 1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6800" y="1788940"/>
            <a:ext cx="3124200" cy="4728902"/>
          </a:xfrm>
        </p:spPr>
      </p:pic>
    </p:spTree>
    <p:extLst>
      <p:ext uri="{BB962C8B-B14F-4D97-AF65-F5344CB8AC3E}">
        <p14:creationId xmlns:p14="http://schemas.microsoft.com/office/powerpoint/2010/main" val="3996167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54981" y="1719263"/>
            <a:ext cx="3643037" cy="4406900"/>
          </a:xfrm>
        </p:spPr>
      </p:pic>
      <p:sp>
        <p:nvSpPr>
          <p:cNvPr id="3" name="Content Placeholder 2"/>
          <p:cNvSpPr>
            <a:spLocks noGrp="1"/>
          </p:cNvSpPr>
          <p:nvPr>
            <p:ph sz="half" idx="2"/>
          </p:nvPr>
        </p:nvSpPr>
        <p:spPr>
          <a:xfrm>
            <a:off x="4267200" y="1719072"/>
            <a:ext cx="4648200" cy="4910328"/>
          </a:xfrm>
        </p:spPr>
        <p:txBody>
          <a:bodyPr>
            <a:normAutofit fontScale="77500" lnSpcReduction="20000"/>
          </a:bodyPr>
          <a:lstStyle/>
          <a:p>
            <a:pPr>
              <a:buFont typeface="Wingdings" pitchFamily="2" charset="2"/>
              <a:buChar char="v"/>
            </a:pPr>
            <a:r>
              <a:rPr lang="en-US" dirty="0" smtClean="0">
                <a:latin typeface="Arabic Typesetting" pitchFamily="66" charset="-78"/>
                <a:cs typeface="Arabic Typesetting" pitchFamily="66" charset="-78"/>
              </a:rPr>
              <a:t>Robert E. Lee was the most important general in the Confederate Army during the Civil War, so you will not be surprised to learn that he was not in favor of granting African-Americans full citizenship or the right to vote.  In fact, his family had held slaves during the Antebellum years. </a:t>
            </a:r>
          </a:p>
          <a:p>
            <a:pPr>
              <a:buFont typeface="Wingdings" pitchFamily="2" charset="2"/>
              <a:buChar char="v"/>
            </a:pPr>
            <a:r>
              <a:rPr lang="en-US" dirty="0" smtClean="0">
                <a:latin typeface="Arabic Typesetting" pitchFamily="66" charset="-78"/>
                <a:cs typeface="Arabic Typesetting" pitchFamily="66" charset="-78"/>
              </a:rPr>
              <a:t>After the Civil War, Lee was forbidden from running for elected office.  He did, however, encourage Southern people and ex-Confederates to cooperate with their Northern countrymen and assimilate. </a:t>
            </a:r>
          </a:p>
          <a:p>
            <a:pPr>
              <a:buFont typeface="Wingdings" pitchFamily="2" charset="2"/>
              <a:buChar char="v"/>
            </a:pPr>
            <a:r>
              <a:rPr lang="en-US" dirty="0" smtClean="0">
                <a:latin typeface="Arabic Typesetting" pitchFamily="66" charset="-78"/>
                <a:cs typeface="Arabic Typesetting" pitchFamily="66" charset="-78"/>
              </a:rPr>
              <a:t>After the Civil War, Robert E. Lee became the President of Washington University in Lexington, VA.  Today, the college is called Washington and Lee University.</a:t>
            </a:r>
            <a:endParaRPr lang="en-US" dirty="0">
              <a:latin typeface="Arabic Typesetting" pitchFamily="66" charset="-78"/>
              <a:cs typeface="Arabic Typesetting" pitchFamily="66" charset="-78"/>
            </a:endParaRPr>
          </a:p>
        </p:txBody>
      </p:sp>
      <p:sp>
        <p:nvSpPr>
          <p:cNvPr id="4" name="Title 3"/>
          <p:cNvSpPr>
            <a:spLocks noGrp="1"/>
          </p:cNvSpPr>
          <p:nvPr>
            <p:ph type="title"/>
          </p:nvPr>
        </p:nvSpPr>
        <p:spPr/>
        <p:txBody>
          <a:bodyPr/>
          <a:lstStyle/>
          <a:p>
            <a:r>
              <a:rPr lang="en-US" sz="4800" dirty="0" smtClean="0">
                <a:latin typeface="Arabic Typesetting" panose="03020402040406030203" pitchFamily="66" charset="-78"/>
                <a:cs typeface="Arabic Typesetting" panose="03020402040406030203" pitchFamily="66" charset="-78"/>
              </a:rPr>
              <a:t>Robert E. Lee</a:t>
            </a:r>
            <a:endParaRPr lang="en-US" sz="4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741011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43000" y="1723125"/>
            <a:ext cx="2895600" cy="4776248"/>
          </a:xfrm>
        </p:spPr>
      </p:pic>
      <p:sp>
        <p:nvSpPr>
          <p:cNvPr id="3" name="Content Placeholder 2"/>
          <p:cNvSpPr>
            <a:spLocks noGrp="1"/>
          </p:cNvSpPr>
          <p:nvPr>
            <p:ph sz="half" idx="2"/>
          </p:nvPr>
        </p:nvSpPr>
        <p:spPr>
          <a:xfrm>
            <a:off x="4648200" y="1719072"/>
            <a:ext cx="4191000" cy="4681728"/>
          </a:xfrm>
        </p:spPr>
        <p:txBody>
          <a:bodyPr>
            <a:normAutofit fontScale="77500" lnSpcReduction="20000"/>
          </a:bodyPr>
          <a:lstStyle/>
          <a:p>
            <a:pPr>
              <a:buFont typeface="Wingdings" pitchFamily="2" charset="2"/>
              <a:buChar char="v"/>
            </a:pPr>
            <a:r>
              <a:rPr lang="en-US" dirty="0" smtClean="0"/>
              <a:t> </a:t>
            </a:r>
            <a:r>
              <a:rPr lang="en-US" dirty="0" smtClean="0">
                <a:latin typeface="Arabic Typesetting" pitchFamily="66" charset="-78"/>
                <a:cs typeface="Arabic Typesetting" pitchFamily="66" charset="-78"/>
              </a:rPr>
              <a:t>Andrew Johnson was both a Southerner and a Democrat, and is considered an “accidental” President. </a:t>
            </a:r>
          </a:p>
          <a:p>
            <a:pPr>
              <a:buFont typeface="Wingdings" pitchFamily="2" charset="2"/>
              <a:buChar char="v"/>
            </a:pPr>
            <a:r>
              <a:rPr lang="en-US" dirty="0" smtClean="0">
                <a:latin typeface="Arabic Typesetting" pitchFamily="66" charset="-78"/>
                <a:cs typeface="Arabic Typesetting" pitchFamily="66" charset="-78"/>
              </a:rPr>
              <a:t>Johnson’s “Restoration” plan would have banned slavery, but not given African-Americans full citizenship or suffrage.  He held racist sentiments.</a:t>
            </a:r>
          </a:p>
          <a:p>
            <a:pPr>
              <a:buFont typeface="Wingdings" pitchFamily="2" charset="2"/>
              <a:buChar char="v"/>
            </a:pPr>
            <a:r>
              <a:rPr lang="en-US" dirty="0" smtClean="0">
                <a:latin typeface="Arabic Typesetting" pitchFamily="66" charset="-78"/>
                <a:cs typeface="Arabic Typesetting" pitchFamily="66" charset="-78"/>
              </a:rPr>
              <a:t>Johnson vetoed the Civil Rights Act of 1866 and the Freedman’s Bureau Extension Act – but both were passed into law by Congressional </a:t>
            </a:r>
            <a:r>
              <a:rPr lang="en-US" i="1" u="sng" dirty="0" smtClean="0">
                <a:latin typeface="Arabic Typesetting" pitchFamily="66" charset="-78"/>
                <a:cs typeface="Arabic Typesetting" pitchFamily="66" charset="-78"/>
              </a:rPr>
              <a:t>override</a:t>
            </a:r>
            <a:r>
              <a:rPr lang="en-US" dirty="0" smtClean="0">
                <a:latin typeface="Arabic Typesetting" pitchFamily="66" charset="-78"/>
                <a:cs typeface="Arabic Typesetting" pitchFamily="66" charset="-78"/>
              </a:rPr>
              <a:t>.</a:t>
            </a:r>
          </a:p>
          <a:p>
            <a:pPr>
              <a:buFont typeface="Wingdings" pitchFamily="2" charset="2"/>
              <a:buChar char="v"/>
            </a:pPr>
            <a:r>
              <a:rPr lang="en-US" dirty="0" smtClean="0">
                <a:latin typeface="Arabic Typesetting" pitchFamily="66" charset="-78"/>
                <a:cs typeface="Arabic Typesetting" pitchFamily="66" charset="-78"/>
              </a:rPr>
              <a:t>Johnson was impeached by Congress because they hated him so.  He came within one vote of being removed from the Presidency, but he remained in office until the end of his term. </a:t>
            </a:r>
            <a:endParaRPr lang="en-US" dirty="0">
              <a:latin typeface="Arabic Typesetting" pitchFamily="66" charset="-78"/>
              <a:cs typeface="Arabic Typesetting" pitchFamily="66" charset="-78"/>
            </a:endParaRPr>
          </a:p>
        </p:txBody>
      </p:sp>
      <p:sp>
        <p:nvSpPr>
          <p:cNvPr id="4" name="Title 3"/>
          <p:cNvSpPr>
            <a:spLocks noGrp="1"/>
          </p:cNvSpPr>
          <p:nvPr>
            <p:ph type="title"/>
          </p:nvPr>
        </p:nvSpPr>
        <p:spPr/>
        <p:txBody>
          <a:bodyPr/>
          <a:lstStyle/>
          <a:p>
            <a:r>
              <a:rPr lang="en-US" sz="4800" dirty="0" smtClean="0">
                <a:latin typeface="Arabic Typesetting" panose="03020402040406030203" pitchFamily="66" charset="-78"/>
                <a:cs typeface="Arabic Typesetting" panose="03020402040406030203" pitchFamily="66" charset="-78"/>
              </a:rPr>
              <a:t>President Andrew Johnson</a:t>
            </a:r>
            <a:endParaRPr lang="en-US" sz="4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73759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81000" y="1676400"/>
            <a:ext cx="4038600" cy="4793590"/>
          </a:xfrm>
        </p:spPr>
      </p:pic>
      <p:sp>
        <p:nvSpPr>
          <p:cNvPr id="3" name="Content Placeholder 2"/>
          <p:cNvSpPr>
            <a:spLocks noGrp="1"/>
          </p:cNvSpPr>
          <p:nvPr>
            <p:ph sz="half" idx="2"/>
          </p:nvPr>
        </p:nvSpPr>
        <p:spPr>
          <a:xfrm>
            <a:off x="4343400" y="1676400"/>
            <a:ext cx="4800600" cy="5347855"/>
          </a:xfrm>
        </p:spPr>
        <p:txBody>
          <a:bodyPr>
            <a:normAutofit fontScale="77500" lnSpcReduction="20000"/>
          </a:bodyPr>
          <a:lstStyle/>
          <a:p>
            <a:pPr>
              <a:buFont typeface="Wingdings" pitchFamily="2" charset="2"/>
              <a:buChar char="v"/>
            </a:pPr>
            <a:r>
              <a:rPr lang="en-US" dirty="0" smtClean="0">
                <a:latin typeface="Arabic Typesetting" pitchFamily="66" charset="-78"/>
                <a:cs typeface="Arabic Typesetting" pitchFamily="66" charset="-78"/>
              </a:rPr>
              <a:t>Before the Civil War, Frederick Douglass was an outspoken abolitionist.  He ran away from slavery himself – stole his own body – and then founded and abolitionist newspaper, The North Star.</a:t>
            </a:r>
          </a:p>
          <a:p>
            <a:pPr>
              <a:buFont typeface="Wingdings" pitchFamily="2" charset="2"/>
              <a:buChar char="v"/>
            </a:pPr>
            <a:r>
              <a:rPr lang="en-US" dirty="0" smtClean="0">
                <a:latin typeface="Arabic Typesetting" pitchFamily="66" charset="-78"/>
                <a:cs typeface="Arabic Typesetting" pitchFamily="66" charset="-78"/>
              </a:rPr>
              <a:t>During the Civil War, Douglass petitioned President Lincoln to allow African-American soldiers to fight against the Confederacy.</a:t>
            </a:r>
          </a:p>
          <a:p>
            <a:pPr>
              <a:buFont typeface="Wingdings" pitchFamily="2" charset="2"/>
              <a:buChar char="v"/>
            </a:pPr>
            <a:r>
              <a:rPr lang="en-US" dirty="0" smtClean="0">
                <a:latin typeface="Arabic Typesetting" pitchFamily="66" charset="-78"/>
                <a:cs typeface="Arabic Typesetting" pitchFamily="66" charset="-78"/>
              </a:rPr>
              <a:t>After the war, he was a leader of the Freedman’s Bureau and the strongest voice in favor of the passage of the 15</a:t>
            </a:r>
            <a:r>
              <a:rPr lang="en-US" baseline="30000" dirty="0" smtClean="0">
                <a:latin typeface="Arabic Typesetting" pitchFamily="66" charset="-78"/>
                <a:cs typeface="Arabic Typesetting" pitchFamily="66" charset="-78"/>
              </a:rPr>
              <a:t>th</a:t>
            </a:r>
            <a:r>
              <a:rPr lang="en-US" dirty="0" smtClean="0">
                <a:latin typeface="Arabic Typesetting" pitchFamily="66" charset="-78"/>
                <a:cs typeface="Arabic Typesetting" pitchFamily="66" charset="-78"/>
              </a:rPr>
              <a:t> Amendment to the Constitution, which gave African-American men the right to vote.</a:t>
            </a:r>
          </a:p>
          <a:p>
            <a:pPr>
              <a:buFont typeface="Wingdings" pitchFamily="2" charset="2"/>
              <a:buChar char="v"/>
            </a:pPr>
            <a:r>
              <a:rPr lang="en-US" dirty="0" smtClean="0">
                <a:latin typeface="Arabic Typesetting" pitchFamily="66" charset="-78"/>
                <a:cs typeface="Arabic Typesetting" pitchFamily="66" charset="-78"/>
              </a:rPr>
              <a:t>Later in his life, Douglass became the first African-American ambassador to another nation: Haiti, in the Caribbean. </a:t>
            </a:r>
            <a:endParaRPr lang="en-US" dirty="0">
              <a:latin typeface="Arabic Typesetting" pitchFamily="66" charset="-78"/>
              <a:cs typeface="Arabic Typesetting" pitchFamily="66" charset="-78"/>
            </a:endParaRPr>
          </a:p>
        </p:txBody>
      </p:sp>
      <p:sp>
        <p:nvSpPr>
          <p:cNvPr id="4" name="Title 3"/>
          <p:cNvSpPr>
            <a:spLocks noGrp="1"/>
          </p:cNvSpPr>
          <p:nvPr>
            <p:ph type="title"/>
          </p:nvPr>
        </p:nvSpPr>
        <p:spPr/>
        <p:txBody>
          <a:bodyPr/>
          <a:lstStyle/>
          <a:p>
            <a:r>
              <a:rPr lang="en-US" sz="4800" dirty="0" smtClean="0">
                <a:latin typeface="Arabic Typesetting" panose="03020402040406030203" pitchFamily="66" charset="-78"/>
                <a:cs typeface="Arabic Typesetting" panose="03020402040406030203" pitchFamily="66" charset="-78"/>
              </a:rPr>
              <a:t>Frederick </a:t>
            </a:r>
            <a:r>
              <a:rPr lang="en-US" sz="4800" dirty="0" err="1" smtClean="0">
                <a:latin typeface="Arabic Typesetting" panose="03020402040406030203" pitchFamily="66" charset="-78"/>
                <a:cs typeface="Arabic Typesetting" panose="03020402040406030203" pitchFamily="66" charset="-78"/>
              </a:rPr>
              <a:t>douglass</a:t>
            </a:r>
            <a:endParaRPr lang="en-US" sz="4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86918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08231" y="1719263"/>
            <a:ext cx="3536537" cy="4406900"/>
          </a:xfrm>
        </p:spPr>
      </p:pic>
      <p:sp>
        <p:nvSpPr>
          <p:cNvPr id="3" name="Content Placeholder 2"/>
          <p:cNvSpPr>
            <a:spLocks noGrp="1"/>
          </p:cNvSpPr>
          <p:nvPr>
            <p:ph sz="half" idx="2"/>
          </p:nvPr>
        </p:nvSpPr>
        <p:spPr>
          <a:xfrm>
            <a:off x="4267200" y="1752600"/>
            <a:ext cx="4648200" cy="4876800"/>
          </a:xfrm>
        </p:spPr>
        <p:txBody>
          <a:bodyPr>
            <a:normAutofit fontScale="77500" lnSpcReduction="20000"/>
          </a:bodyPr>
          <a:lstStyle/>
          <a:p>
            <a:pPr>
              <a:buFont typeface="Wingdings" pitchFamily="2" charset="2"/>
              <a:buChar char="v"/>
            </a:pPr>
            <a:r>
              <a:rPr lang="en-US" dirty="0" smtClean="0"/>
              <a:t> </a:t>
            </a:r>
            <a:r>
              <a:rPr lang="en-US" dirty="0" smtClean="0">
                <a:latin typeface="Arabic Typesetting" pitchFamily="66" charset="-78"/>
                <a:cs typeface="Arabic Typesetting" pitchFamily="66" charset="-78"/>
              </a:rPr>
              <a:t>Grant is often remembered as a poor President for his inability to control corruption in his government – especially with regards to the railroad companies. </a:t>
            </a:r>
          </a:p>
          <a:p>
            <a:pPr>
              <a:buFont typeface="Wingdings" pitchFamily="2" charset="2"/>
              <a:buChar char="v"/>
            </a:pPr>
            <a:r>
              <a:rPr lang="en-US" dirty="0" smtClean="0">
                <a:latin typeface="Arabic Typesetting" pitchFamily="66" charset="-78"/>
                <a:cs typeface="Arabic Typesetting" pitchFamily="66" charset="-78"/>
              </a:rPr>
              <a:t>He was, however, a true believer in the cause of civil rights for African-Americans – and thought that the Civil War would have been in vain if the voting rights of African-Americans were not upheld.</a:t>
            </a:r>
          </a:p>
          <a:p>
            <a:pPr>
              <a:buFont typeface="Wingdings" pitchFamily="2" charset="2"/>
              <a:buChar char="v"/>
            </a:pPr>
            <a:r>
              <a:rPr lang="en-US" dirty="0" smtClean="0">
                <a:latin typeface="Arabic Typesetting" pitchFamily="66" charset="-78"/>
                <a:cs typeface="Arabic Typesetting" pitchFamily="66" charset="-78"/>
              </a:rPr>
              <a:t>Grant passed laws controlling Ku Klux Klan activity and other hate groups, maintaining the Freedman’s Bureau, and continuing efforts to end black codes.</a:t>
            </a:r>
          </a:p>
          <a:p>
            <a:pPr>
              <a:buFont typeface="Wingdings" pitchFamily="2" charset="2"/>
              <a:buChar char="v"/>
            </a:pPr>
            <a:r>
              <a:rPr lang="en-US" dirty="0" smtClean="0">
                <a:latin typeface="Arabic Typesetting" pitchFamily="66" charset="-78"/>
                <a:cs typeface="Arabic Typesetting" pitchFamily="66" charset="-78"/>
              </a:rPr>
              <a:t>Grant was President when the 15</a:t>
            </a:r>
            <a:r>
              <a:rPr lang="en-US" baseline="30000" dirty="0" smtClean="0">
                <a:latin typeface="Arabic Typesetting" pitchFamily="66" charset="-78"/>
                <a:cs typeface="Arabic Typesetting" pitchFamily="66" charset="-78"/>
              </a:rPr>
              <a:t>th</a:t>
            </a:r>
            <a:r>
              <a:rPr lang="en-US" dirty="0" smtClean="0">
                <a:latin typeface="Arabic Typesetting" pitchFamily="66" charset="-78"/>
                <a:cs typeface="Arabic Typesetting" pitchFamily="66" charset="-78"/>
              </a:rPr>
              <a:t> Amendment was added to the Constitution.  The amendment guaranteed suffrage for African-American men.</a:t>
            </a:r>
          </a:p>
        </p:txBody>
      </p:sp>
      <p:sp>
        <p:nvSpPr>
          <p:cNvPr id="4" name="Title 3"/>
          <p:cNvSpPr>
            <a:spLocks noGrp="1"/>
          </p:cNvSpPr>
          <p:nvPr>
            <p:ph type="title"/>
          </p:nvPr>
        </p:nvSpPr>
        <p:spPr/>
        <p:txBody>
          <a:bodyPr/>
          <a:lstStyle/>
          <a:p>
            <a:r>
              <a:rPr lang="en-US" sz="4800" dirty="0" smtClean="0">
                <a:latin typeface="Arabic Typesetting" panose="03020402040406030203" pitchFamily="66" charset="-78"/>
                <a:cs typeface="Arabic Typesetting" panose="03020402040406030203" pitchFamily="66" charset="-78"/>
              </a:rPr>
              <a:t>President </a:t>
            </a:r>
            <a:r>
              <a:rPr lang="en-US" sz="4800" dirty="0" smtClean="0">
                <a:latin typeface="Arabic Typesetting" panose="03020402040406030203" pitchFamily="66" charset="-78"/>
                <a:cs typeface="Arabic Typesetting" panose="03020402040406030203" pitchFamily="66" charset="-78"/>
              </a:rPr>
              <a:t>Ulysses </a:t>
            </a:r>
            <a:r>
              <a:rPr lang="en-US" sz="4800" dirty="0" smtClean="0">
                <a:latin typeface="Arabic Typesetting" panose="03020402040406030203" pitchFamily="66" charset="-78"/>
                <a:cs typeface="Arabic Typesetting" panose="03020402040406030203" pitchFamily="66" charset="-78"/>
              </a:rPr>
              <a:t>S. Grant</a:t>
            </a:r>
            <a:endParaRPr lang="en-US" sz="4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710241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96775" y="1878890"/>
            <a:ext cx="3359450" cy="4087645"/>
          </a:xfrm>
        </p:spPr>
      </p:pic>
      <p:sp>
        <p:nvSpPr>
          <p:cNvPr id="3" name="Content Placeholder 2"/>
          <p:cNvSpPr>
            <a:spLocks noGrp="1"/>
          </p:cNvSpPr>
          <p:nvPr>
            <p:ph sz="half" idx="2"/>
          </p:nvPr>
        </p:nvSpPr>
        <p:spPr>
          <a:xfrm>
            <a:off x="4267200" y="1719072"/>
            <a:ext cx="4648200" cy="4910328"/>
          </a:xfrm>
        </p:spPr>
        <p:txBody>
          <a:bodyPr>
            <a:normAutofit fontScale="85000" lnSpcReduction="20000"/>
          </a:bodyPr>
          <a:lstStyle/>
          <a:p>
            <a:pPr>
              <a:buFont typeface="Wingdings" pitchFamily="2" charset="2"/>
              <a:buChar char="v"/>
            </a:pPr>
            <a:r>
              <a:rPr lang="en-US" dirty="0" smtClean="0">
                <a:latin typeface="Arabic Typesetting" pitchFamily="66" charset="-78"/>
                <a:cs typeface="Arabic Typesetting" pitchFamily="66" charset="-78"/>
              </a:rPr>
              <a:t>Samuel Tilden won more votes than he did in the Election of 1876 – but Hayes won the Electoral College vote!</a:t>
            </a:r>
          </a:p>
          <a:p>
            <a:pPr>
              <a:buFont typeface="Wingdings" pitchFamily="2" charset="2"/>
              <a:buChar char="v"/>
            </a:pPr>
            <a:r>
              <a:rPr lang="en-US" dirty="0" smtClean="0">
                <a:latin typeface="Arabic Typesetting" pitchFamily="66" charset="-78"/>
                <a:cs typeface="Arabic Typesetting" pitchFamily="66" charset="-78"/>
              </a:rPr>
              <a:t>He became President of the United States as a result of the Compromise of 1877 – a very controversial bargain.</a:t>
            </a:r>
          </a:p>
          <a:p>
            <a:pPr>
              <a:buFont typeface="Wingdings" pitchFamily="2" charset="2"/>
              <a:buChar char="v"/>
            </a:pPr>
            <a:r>
              <a:rPr lang="en-US" dirty="0" smtClean="0">
                <a:latin typeface="Arabic Typesetting" pitchFamily="66" charset="-78"/>
                <a:cs typeface="Arabic Typesetting" pitchFamily="66" charset="-78"/>
              </a:rPr>
              <a:t>He promised to end the Reconstruction of the American South by removing soldiers from southern states and ending the Freedman’s Bureau.</a:t>
            </a:r>
          </a:p>
          <a:p>
            <a:pPr>
              <a:buFont typeface="Wingdings" pitchFamily="2" charset="2"/>
              <a:buChar char="v"/>
            </a:pPr>
            <a:r>
              <a:rPr lang="en-US" dirty="0" smtClean="0">
                <a:latin typeface="Arabic Typesetting" pitchFamily="66" charset="-78"/>
                <a:cs typeface="Arabic Typesetting" pitchFamily="66" charset="-78"/>
              </a:rPr>
              <a:t>While he was President, southern states passed laws (literacy tests, poll taxes, and grandfather clauses) which made it very difficult for African-Americans to vote. </a:t>
            </a:r>
          </a:p>
          <a:p>
            <a:pPr>
              <a:buFont typeface="Wingdings" pitchFamily="2" charset="2"/>
              <a:buChar char="v"/>
            </a:pPr>
            <a:endParaRPr lang="en-US" dirty="0"/>
          </a:p>
        </p:txBody>
      </p:sp>
      <p:sp>
        <p:nvSpPr>
          <p:cNvPr id="4" name="Title 3"/>
          <p:cNvSpPr>
            <a:spLocks noGrp="1"/>
          </p:cNvSpPr>
          <p:nvPr>
            <p:ph type="title"/>
          </p:nvPr>
        </p:nvSpPr>
        <p:spPr/>
        <p:txBody>
          <a:bodyPr/>
          <a:lstStyle/>
          <a:p>
            <a:r>
              <a:rPr lang="en-US" sz="4800" dirty="0" smtClean="0">
                <a:latin typeface="Arabic Typesetting" panose="03020402040406030203" pitchFamily="66" charset="-78"/>
                <a:cs typeface="Arabic Typesetting" panose="03020402040406030203" pitchFamily="66" charset="-78"/>
              </a:rPr>
              <a:t>President Rutherford B. Hayes</a:t>
            </a:r>
            <a:endParaRPr lang="en-US" sz="4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5107476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879</TotalTime>
  <Words>705</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Grid</vt:lpstr>
      <vt:lpstr>Presidents of the United States and other influential figures during the Reconstruction,  1865 - 1877</vt:lpstr>
      <vt:lpstr>President Abraham Lincoln</vt:lpstr>
      <vt:lpstr>Robert E. Lee</vt:lpstr>
      <vt:lpstr>President Andrew Johnson</vt:lpstr>
      <vt:lpstr>Frederick douglass</vt:lpstr>
      <vt:lpstr>President Ulysses S. Grant</vt:lpstr>
      <vt:lpstr>President Rutherford B. Hayes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Presidents of the United States during the Reconstruction, 1865 - 1877</dc:title>
  <dc:creator>Adam Henry</dc:creator>
  <cp:lastModifiedBy>Adam</cp:lastModifiedBy>
  <cp:revision>9</cp:revision>
  <dcterms:created xsi:type="dcterms:W3CDTF">2011-09-13T14:35:35Z</dcterms:created>
  <dcterms:modified xsi:type="dcterms:W3CDTF">2014-01-21T01:20:02Z</dcterms:modified>
</cp:coreProperties>
</file>